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85" r:id="rId2"/>
    <p:sldId id="315" r:id="rId3"/>
    <p:sldId id="321" r:id="rId4"/>
    <p:sldId id="320" r:id="rId5"/>
    <p:sldId id="324" r:id="rId6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D7181F"/>
    <a:srgbClr val="000000"/>
    <a:srgbClr val="FFFFFF"/>
    <a:srgbClr val="E0E4D0"/>
    <a:srgbClr val="CCE7D4"/>
    <a:srgbClr val="7CD10E"/>
    <a:srgbClr val="D43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2" autoAdjust="0"/>
    <p:restoredTop sz="94660"/>
  </p:normalViewPr>
  <p:slideViewPr>
    <p:cSldViewPr>
      <p:cViewPr varScale="1">
        <p:scale>
          <a:sx n="103" d="100"/>
          <a:sy n="103" d="100"/>
        </p:scale>
        <p:origin x="22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8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8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8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DAF893B9-AF5A-40AD-B301-7B29E29A243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336750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9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9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89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9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FC729AAE-DF52-497C-89CC-9C6A792076C6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2518346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4"/>
          <p:cNvSpPr txBox="1">
            <a:spLocks noChangeArrowheads="1"/>
          </p:cNvSpPr>
          <p:nvPr/>
        </p:nvSpPr>
        <p:spPr bwMode="gray">
          <a:xfrm>
            <a:off x="3505200" y="5943600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>
                <a:solidFill>
                  <a:srgbClr val="D43636"/>
                </a:solidFill>
                <a:latin typeface="Arial Black" pitchFamily="34" charset="0"/>
              </a:rPr>
              <a:t>L/O/G/O</a:t>
            </a:r>
          </a:p>
        </p:txBody>
      </p:sp>
      <p:grpSp>
        <p:nvGrpSpPr>
          <p:cNvPr id="5" name="Group 16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" name="Picture 161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1200" y="2949"/>
              <a:ext cx="1241" cy="1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60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0" y="2019"/>
              <a:ext cx="1884" cy="2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59" descr="artplus_nature_naturalcity38_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525"/>
            <a:stretch>
              <a:fillRect/>
            </a:stretch>
          </p:blipFill>
          <p:spPr bwMode="auto">
            <a:xfrm>
              <a:off x="0" y="2592"/>
              <a:ext cx="5760" cy="1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" name="Group 162"/>
            <p:cNvGrpSpPr>
              <a:grpSpLocks/>
            </p:cNvGrpSpPr>
            <p:nvPr/>
          </p:nvGrpSpPr>
          <p:grpSpPr bwMode="auto">
            <a:xfrm>
              <a:off x="0" y="0"/>
              <a:ext cx="5760" cy="2016"/>
              <a:chOff x="0" y="0"/>
              <a:chExt cx="5760" cy="2016"/>
            </a:xfrm>
          </p:grpSpPr>
          <p:pic>
            <p:nvPicPr>
              <p:cNvPr id="11" name="Picture 153" descr="7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5760" cy="2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140" descr="04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60" y="0"/>
                <a:ext cx="858" cy="7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0" name="Picture 163" descr="water_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576"/>
              <a:ext cx="546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581400"/>
            <a:ext cx="70104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514600"/>
            <a:ext cx="7010400" cy="685800"/>
          </a:xfrm>
          <a:effectLst/>
        </p:spPr>
        <p:txBody>
          <a:bodyPr/>
          <a:lstStyle>
            <a:lvl1pPr algn="ctr">
              <a:defRPr sz="4500">
                <a:latin typeface="Arial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Rectangle 5"/>
          <p:cNvSpPr>
            <a:spLocks noGrp="1" noChangeArrowheads="1"/>
          </p:cNvSpPr>
          <p:nvPr>
            <p:ph type="ftr" sz="quarter" idx="10"/>
          </p:nvPr>
        </p:nvSpPr>
        <p:spPr bwMode="gray">
          <a:xfrm>
            <a:off x="76200" y="6477000"/>
            <a:ext cx="2895600" cy="304800"/>
          </a:xfrm>
        </p:spPr>
        <p:txBody>
          <a:bodyPr/>
          <a:lstStyle>
            <a:lvl1pPr algn="l">
              <a:defRPr sz="17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Rectangle 154"/>
          <p:cNvSpPr>
            <a:spLocks noGrp="1" noChangeArrowheads="1"/>
          </p:cNvSpPr>
          <p:nvPr>
            <p:ph type="dt" sz="quarter" idx="11"/>
          </p:nvPr>
        </p:nvSpPr>
        <p:spPr bwMode="auto">
          <a:xfrm>
            <a:off x="6324600" y="6477000"/>
            <a:ext cx="2133600" cy="244475"/>
          </a:xfrm>
        </p:spPr>
        <p:txBody>
          <a:bodyPr/>
          <a:lstStyle>
            <a:lvl1pPr algn="ctr">
              <a:defRPr sz="1400" b="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534400" y="6477000"/>
            <a:ext cx="457200" cy="244475"/>
          </a:xfrm>
        </p:spPr>
        <p:txBody>
          <a:bodyPr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fld id="{6201780F-7A0C-45E8-8337-12B89B6320C1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17824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21AB06-C1E8-4E34-AAA8-85005AF2A8AA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72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0755ED-EB18-48C4-8AA8-D06A14833CEE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38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13883F-AA5C-4AB1-9075-E4BEDCA26C75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01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166E82-D80C-46C3-8C2B-D1C0A4A4145E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86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0BCF6A-06BC-40B0-ACF4-809F0AD70001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5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79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B1292A-F27C-4CAC-8F9E-4409A482A5A9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4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27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3902C8-2C48-4FB1-A924-13271A0D67D2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06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17AB0F-181E-43FA-BD43-009EA153A9F0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10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0B7263-B79C-4CA3-A637-02E5FF0500CD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15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1300" y="350838"/>
            <a:ext cx="2095500" cy="59737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50838"/>
            <a:ext cx="6134100" cy="59737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9D531A-268D-4DC6-8580-A111E2719612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54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C9B78C-60E8-479B-9225-2CD44BE94358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1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128535-D3C1-4BFD-8C5F-2EFAAF4CCE67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68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1033" name="Group 165"/>
            <p:cNvGrpSpPr>
              <a:grpSpLocks/>
            </p:cNvGrpSpPr>
            <p:nvPr/>
          </p:nvGrpSpPr>
          <p:grpSpPr bwMode="auto">
            <a:xfrm>
              <a:off x="0" y="0"/>
              <a:ext cx="5760" cy="1224"/>
              <a:chOff x="0" y="0"/>
              <a:chExt cx="5760" cy="1224"/>
            </a:xfrm>
          </p:grpSpPr>
          <p:pic>
            <p:nvPicPr>
              <p:cNvPr id="1036" name="Picture 149" descr="4_1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0" y="0"/>
                <a:ext cx="5760" cy="12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7" name="Picture 153" descr="6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094" y="0"/>
                <a:ext cx="666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8" name="Picture 158" descr="123"/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 rot="930090">
                <a:off x="48" y="96"/>
                <a:ext cx="543" cy="5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188" name="Rectangle 164"/>
            <p:cNvSpPr>
              <a:spLocks noChangeArrowheads="1"/>
            </p:cNvSpPr>
            <p:nvPr/>
          </p:nvSpPr>
          <p:spPr bwMode="gray">
            <a:xfrm>
              <a:off x="0" y="4128"/>
              <a:ext cx="5760" cy="19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pic>
          <p:nvPicPr>
            <p:cNvPr id="1035" name="Picture 163" descr="artplus_nature_naturalcity38_g"/>
            <p:cNvPicPr>
              <a:picLocks noChangeAspect="1" noChangeArrowheads="1"/>
            </p:cNvPicPr>
            <p:nvPr/>
          </p:nvPicPr>
          <p:blipFill>
            <a:blip r:embed="rId18">
              <a:lum bright="12000"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1580"/>
            <a:stretch>
              <a:fillRect/>
            </a:stretch>
          </p:blipFill>
          <p:spPr bwMode="gray">
            <a:xfrm>
              <a:off x="4752" y="3353"/>
              <a:ext cx="1008" cy="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5"/>
            <a:ext cx="533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bg1"/>
                </a:solidFill>
                <a:latin typeface="Verdana" panose="020B0604030504040204" pitchFamily="34" charset="0"/>
              </a:defRPr>
            </a:lvl1pPr>
          </a:lstStyle>
          <a:p>
            <a:fld id="{CBA6D4F0-852C-4D89-8CC0-F3ADB8F8DE55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14400" y="65373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bg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084168" y="836712"/>
            <a:ext cx="2520280" cy="990600"/>
          </a:xfrm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/>
          <a:lstStyle/>
          <a:p>
            <a:pPr algn="l"/>
            <a: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УТВЕРЖДЕН</a:t>
            </a:r>
            <a:b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</a:br>
            <a: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протоколом № __</a:t>
            </a:r>
            <a:b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</a:br>
            <a: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от «__»______2017 г.</a:t>
            </a:r>
            <a:b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</a:br>
            <a: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заседания общественной комиссии</a:t>
            </a:r>
            <a:endParaRPr lang="ru-RU" sz="1100" i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4067944" y="5949280"/>
            <a:ext cx="1584176" cy="43204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 bwMode="gray">
          <a:xfrm>
            <a:off x="1043608" y="2060848"/>
            <a:ext cx="799288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000000"/>
                </a:solidFill>
                <a:latin typeface="Arial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МУНИЦИПАЛЬНАЯ ПРОГРАММА </a:t>
            </a: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«ФОРМИРОВАНИЕ СОВРЕМЕННОЙ ГОРОДСКОЙ СРЕДЫ </a:t>
            </a: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НА ТЕРРИТОРИИ</a:t>
            </a: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Верхнекетского района на 2017 год»</a:t>
            </a:r>
          </a:p>
          <a:p>
            <a:endParaRPr lang="ru-RU" sz="18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ДИЗАЙН ПРОЕКТ </a:t>
            </a:r>
          </a:p>
          <a:p>
            <a:endParaRPr lang="ru-RU" sz="18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БЛАГОУСТРОЙСТВО </a:t>
            </a: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ДВОРОВОЙ ТЕРРИТОРИИ ПО АДРЕСУ:</a:t>
            </a: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улица Свердлова 14</a:t>
            </a:r>
          </a:p>
          <a:p>
            <a:endParaRPr lang="ru-RU" sz="18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8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8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r>
              <a:rPr lang="ru-RU" sz="12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2017 год</a:t>
            </a:r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0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782329" y="1562577"/>
            <a:ext cx="252359" cy="30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1" name="Text Box 31"/>
          <p:cNvSpPr txBox="1">
            <a:spLocks noChangeArrowheads="1"/>
          </p:cNvSpPr>
          <p:nvPr/>
        </p:nvSpPr>
        <p:spPr bwMode="white">
          <a:xfrm>
            <a:off x="2073275" y="513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>
                <a:solidFill>
                  <a:schemeClr val="bg1"/>
                </a:solidFill>
                <a:cs typeface="Arial" panose="020B0604020202020204" pitchFamily="34" charset="0"/>
              </a:rPr>
              <a:t>4</a:t>
            </a:r>
          </a:p>
        </p:txBody>
      </p:sp>
      <p:sp>
        <p:nvSpPr>
          <p:cNvPr id="4112" name="Text Box 32"/>
          <p:cNvSpPr txBox="1">
            <a:spLocks noChangeArrowheads="1"/>
          </p:cNvSpPr>
          <p:nvPr/>
        </p:nvSpPr>
        <p:spPr bwMode="white">
          <a:xfrm>
            <a:off x="1219200" y="2082687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>
                <a:solidFill>
                  <a:schemeClr val="bg1"/>
                </a:solidFill>
                <a:cs typeface="Arial" panose="020B0604020202020204" pitchFamily="34" charset="0"/>
              </a:rPr>
              <a:t>1</a:t>
            </a:r>
          </a:p>
        </p:txBody>
      </p:sp>
      <p:sp>
        <p:nvSpPr>
          <p:cNvPr id="4113" name="Text Box 33"/>
          <p:cNvSpPr txBox="1">
            <a:spLocks noChangeArrowheads="1"/>
          </p:cNvSpPr>
          <p:nvPr/>
        </p:nvSpPr>
        <p:spPr bwMode="white">
          <a:xfrm>
            <a:off x="1091010" y="3495222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>
                <a:solidFill>
                  <a:schemeClr val="bg1"/>
                </a:solidFill>
                <a:cs typeface="Arial" panose="020B0604020202020204" pitchFamily="34" charset="0"/>
              </a:rPr>
              <a:t>2</a:t>
            </a:r>
          </a:p>
        </p:txBody>
      </p:sp>
      <p:sp>
        <p:nvSpPr>
          <p:cNvPr id="4114" name="Text Box 34"/>
          <p:cNvSpPr txBox="1">
            <a:spLocks noChangeArrowheads="1"/>
          </p:cNvSpPr>
          <p:nvPr/>
        </p:nvSpPr>
        <p:spPr bwMode="white">
          <a:xfrm>
            <a:off x="302568" y="532968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>
                <a:solidFill>
                  <a:schemeClr val="bg1"/>
                </a:solidFill>
                <a:cs typeface="Arial" panose="020B0604020202020204" pitchFamily="34" charset="0"/>
              </a:rPr>
              <a:t>3</a:t>
            </a:r>
          </a:p>
        </p:txBody>
      </p:sp>
      <p:sp>
        <p:nvSpPr>
          <p:cNvPr id="4115" name="AutoShape 35"/>
          <p:cNvSpPr>
            <a:spLocks noChangeArrowheads="1"/>
          </p:cNvSpPr>
          <p:nvPr/>
        </p:nvSpPr>
        <p:spPr bwMode="auto">
          <a:xfrm>
            <a:off x="1219200" y="1524000"/>
            <a:ext cx="6553200" cy="720725"/>
          </a:xfrm>
          <a:prstGeom prst="roundRect">
            <a:avLst>
              <a:gd name="adj" fmla="val 4218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cap="rnd">
                <a:solidFill>
                  <a:srgbClr val="000000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n-US" altLang="ru-RU" b="1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37" name="Rectangle 4"/>
          <p:cNvSpPr txBox="1">
            <a:spLocks noChangeArrowheads="1"/>
          </p:cNvSpPr>
          <p:nvPr/>
        </p:nvSpPr>
        <p:spPr bwMode="gray">
          <a:xfrm>
            <a:off x="782329" y="94310"/>
            <a:ext cx="8208912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r>
              <a:rPr lang="ru-RU" sz="20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БЛАГОУСТРОЙСТВО ДВОРОВОЙ ТЕРРИТОРИИ ПО АДРЕСУ: ул. Свердлова 14</a:t>
            </a:r>
            <a:endParaRPr lang="ru-RU" sz="20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1168" y="984559"/>
            <a:ext cx="7529264" cy="523220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just" defTabSz="447675"/>
            <a:r>
              <a:rPr lang="ru-RU" sz="1400" b="1" i="1" dirty="0" smtClean="0">
                <a:ln/>
                <a:solidFill>
                  <a:schemeClr val="accent4"/>
                </a:solidFill>
              </a:rPr>
              <a:t>	</a:t>
            </a:r>
            <a:r>
              <a:rPr lang="ru-RU" sz="1400" b="1" dirty="0">
                <a:ln/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600" b="1" dirty="0">
                <a:ln/>
                <a:solidFill>
                  <a:schemeClr val="accent5">
                    <a:lumMod val="50000"/>
                  </a:schemeClr>
                </a:solidFill>
              </a:rPr>
              <a:t>В настоящее время на дворовой территории имеется </a:t>
            </a:r>
            <a:r>
              <a:rPr lang="ru-RU" sz="16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детская спортивная площадка с поврежденным резиновым покрытием и ограждением.</a:t>
            </a:r>
            <a:endParaRPr lang="ru-RU" sz="1600" b="1" dirty="0">
              <a:ln/>
              <a:solidFill>
                <a:schemeClr val="accent5">
                  <a:lumMod val="50000"/>
                </a:schemeClr>
              </a:solidFill>
            </a:endParaRPr>
          </a:p>
          <a:p>
            <a:pPr algn="just" defTabSz="447675"/>
            <a:r>
              <a:rPr lang="ru-RU" sz="1600" b="1" dirty="0">
                <a:ln/>
                <a:solidFill>
                  <a:schemeClr val="accent5">
                    <a:lumMod val="50000"/>
                  </a:schemeClr>
                </a:solidFill>
              </a:rPr>
              <a:t>       На асфальтобетоном покрытии </a:t>
            </a:r>
            <a:r>
              <a:rPr lang="ru-RU" sz="1600" b="1" dirty="0" err="1">
                <a:ln/>
                <a:solidFill>
                  <a:schemeClr val="accent5">
                    <a:lumMod val="50000"/>
                  </a:schemeClr>
                </a:solidFill>
              </a:rPr>
              <a:t>внутридворовом</a:t>
            </a:r>
            <a:r>
              <a:rPr lang="ru-RU" sz="1600" b="1" dirty="0">
                <a:ln/>
                <a:solidFill>
                  <a:schemeClr val="accent5">
                    <a:lumMod val="50000"/>
                  </a:schemeClr>
                </a:solidFill>
              </a:rPr>
              <a:t> проезде жилого дома протяженностью </a:t>
            </a:r>
            <a:r>
              <a:rPr lang="ru-RU" sz="16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80 </a:t>
            </a:r>
            <a:r>
              <a:rPr lang="ru-RU" sz="1600" b="1" dirty="0">
                <a:ln/>
                <a:solidFill>
                  <a:schemeClr val="accent5">
                    <a:lumMod val="50000"/>
                  </a:schemeClr>
                </a:solidFill>
              </a:rPr>
              <a:t>м, шириной 9</a:t>
            </a:r>
            <a:r>
              <a:rPr lang="ru-RU" sz="16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600" b="1" dirty="0">
                <a:ln/>
                <a:solidFill>
                  <a:schemeClr val="accent5">
                    <a:lumMod val="50000"/>
                  </a:schemeClr>
                </a:solidFill>
              </a:rPr>
              <a:t>м на существующем дорожном покрытии присутствует многочисленные выбоины, разрушение, износ верхних слоев асфальтобетонного покрытия превышающие параметры, не допустимые по ГОСТ Р 50597-93.</a:t>
            </a:r>
          </a:p>
          <a:p>
            <a:pPr algn="just" defTabSz="447675"/>
            <a:r>
              <a:rPr lang="ru-RU" sz="1600" b="1" dirty="0">
                <a:ln/>
                <a:solidFill>
                  <a:schemeClr val="accent5">
                    <a:lumMod val="50000"/>
                  </a:schemeClr>
                </a:solidFill>
              </a:rPr>
              <a:t>       На дворовой территории возле каждого подъезда установленные скамейки имеют повреждения, сколы, трещины, износ более 50% отсутствуют уличные урны. Отсутствуют элементы уличного освещения. </a:t>
            </a:r>
            <a:endParaRPr lang="ru-RU" sz="1600" b="1" dirty="0" smtClean="0">
              <a:ln/>
              <a:solidFill>
                <a:schemeClr val="accent5">
                  <a:lumMod val="50000"/>
                </a:schemeClr>
              </a:solidFill>
            </a:endParaRPr>
          </a:p>
          <a:p>
            <a:pPr algn="just" defTabSz="447675"/>
            <a:r>
              <a:rPr lang="ru-RU" sz="1600" b="1" dirty="0">
                <a:ln/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6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      В </a:t>
            </a:r>
            <a:r>
              <a:rPr lang="ru-RU" sz="1600" b="1" dirty="0">
                <a:ln/>
                <a:solidFill>
                  <a:schemeClr val="accent5">
                    <a:lumMod val="50000"/>
                  </a:schemeClr>
                </a:solidFill>
              </a:rPr>
              <a:t>рамках благоустройства территории жителями предложено выполнение следующих мероприятий:</a:t>
            </a:r>
          </a:p>
          <a:p>
            <a:pPr marL="342900" indent="-342900" algn="just" defTabSz="447675">
              <a:buAutoNum type="arabicPeriod"/>
            </a:pPr>
            <a:r>
              <a:rPr lang="ru-RU" sz="1600" b="1" dirty="0">
                <a:ln/>
                <a:solidFill>
                  <a:schemeClr val="accent5">
                    <a:lumMod val="50000"/>
                  </a:schemeClr>
                </a:solidFill>
              </a:rPr>
              <a:t>Улучшение качества </a:t>
            </a:r>
            <a:r>
              <a:rPr lang="ru-RU" sz="16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29 </a:t>
            </a:r>
            <a:r>
              <a:rPr lang="ru-RU" sz="1600" b="1" dirty="0">
                <a:ln/>
                <a:solidFill>
                  <a:schemeClr val="accent5">
                    <a:lumMod val="50000"/>
                  </a:schemeClr>
                </a:solidFill>
              </a:rPr>
              <a:t>м</a:t>
            </a:r>
            <a:r>
              <a:rPr lang="ru-RU" sz="1600" b="1" baseline="30000" dirty="0">
                <a:ln/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ru-RU" sz="1600" b="1" dirty="0">
                <a:ln/>
                <a:solidFill>
                  <a:schemeClr val="accent5">
                    <a:lumMod val="50000"/>
                  </a:schemeClr>
                </a:solidFill>
              </a:rPr>
              <a:t> асфальтобетонного покрытия.</a:t>
            </a:r>
          </a:p>
          <a:p>
            <a:pPr marL="342900" indent="-342900" algn="just" defTabSz="447675">
              <a:buAutoNum type="arabicPeriod"/>
            </a:pPr>
            <a:r>
              <a:rPr lang="ru-RU" sz="16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Установление </a:t>
            </a:r>
            <a:r>
              <a:rPr lang="ru-RU" sz="1600" b="1" dirty="0">
                <a:ln/>
                <a:solidFill>
                  <a:schemeClr val="accent5">
                    <a:lumMod val="50000"/>
                  </a:schemeClr>
                </a:solidFill>
              </a:rPr>
              <a:t>скамеек, урн, освещения возле подъездов.</a:t>
            </a:r>
          </a:p>
          <a:p>
            <a:pPr marL="342900" indent="-342900" algn="just" defTabSz="447675">
              <a:buAutoNum type="arabicPeriod"/>
            </a:pPr>
            <a:r>
              <a:rPr lang="ru-RU" sz="16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Ремонт детской спортивной площадки:</a:t>
            </a:r>
          </a:p>
          <a:p>
            <a:pPr marL="342900" indent="-342900" algn="just" defTabSz="447675">
              <a:buFont typeface="Wingdings" panose="05000000000000000000" pitchFamily="2" charset="2"/>
              <a:buChar char="ü"/>
            </a:pPr>
            <a:r>
              <a:rPr lang="ru-RU" sz="16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 установка нового резинового покрытия;</a:t>
            </a:r>
          </a:p>
          <a:p>
            <a:pPr marL="342900" indent="-342900" algn="just" defTabSz="447675">
              <a:buFont typeface="Wingdings" panose="05000000000000000000" pitchFamily="2" charset="2"/>
              <a:buChar char="ü"/>
            </a:pPr>
            <a:r>
              <a:rPr lang="ru-RU" sz="16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замена участков металлического ограждения;</a:t>
            </a:r>
          </a:p>
          <a:p>
            <a:pPr marL="342900" indent="-342900" algn="just" defTabSz="447675">
              <a:buFont typeface="Wingdings" panose="05000000000000000000" pitchFamily="2" charset="2"/>
              <a:buChar char="ü"/>
            </a:pPr>
            <a:r>
              <a:rPr lang="ru-RU" sz="1600" b="1" dirty="0">
                <a:ln/>
                <a:solidFill>
                  <a:schemeClr val="accent5">
                    <a:lumMod val="50000"/>
                  </a:schemeClr>
                </a:solidFill>
              </a:rPr>
              <a:t>п</a:t>
            </a:r>
            <a:r>
              <a:rPr lang="ru-RU" sz="16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окраска спортивной площадки.</a:t>
            </a:r>
          </a:p>
          <a:p>
            <a:pPr algn="just" defTabSz="447675"/>
            <a:endParaRPr lang="ru-RU" sz="1400" b="1" dirty="0">
              <a:ln/>
              <a:solidFill>
                <a:schemeClr val="accent4"/>
              </a:solidFill>
            </a:endParaRPr>
          </a:p>
        </p:txBody>
      </p:sp>
      <p:pic>
        <p:nvPicPr>
          <p:cNvPr id="40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805940" y="3680279"/>
            <a:ext cx="252359" cy="30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805940" y="5613232"/>
            <a:ext cx="252359" cy="30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Правильный пятиугольник 45"/>
          <p:cNvSpPr/>
          <p:nvPr/>
        </p:nvSpPr>
        <p:spPr bwMode="auto">
          <a:xfrm>
            <a:off x="62687" y="6337836"/>
            <a:ext cx="479761" cy="520164"/>
          </a:xfrm>
          <a:prstGeom prst="pentagon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normalizeH="0" baseline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Text Box 23"/>
          <p:cNvSpPr txBox="1">
            <a:spLocks noChangeArrowheads="1"/>
          </p:cNvSpPr>
          <p:nvPr/>
        </p:nvSpPr>
        <p:spPr bwMode="white">
          <a:xfrm>
            <a:off x="2393950" y="2559050"/>
            <a:ext cx="449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ru-RU" sz="2400" b="1" dirty="0">
                <a:solidFill>
                  <a:schemeClr val="bg1"/>
                </a:solidFill>
                <a:cs typeface="Arial" panose="020B0604020202020204" pitchFamily="34" charset="0"/>
              </a:rPr>
              <a:t>Click to add title in here    </a:t>
            </a:r>
          </a:p>
        </p:txBody>
      </p:sp>
      <p:sp>
        <p:nvSpPr>
          <p:cNvPr id="4104" name="Text Box 24"/>
          <p:cNvSpPr txBox="1">
            <a:spLocks noChangeArrowheads="1"/>
          </p:cNvSpPr>
          <p:nvPr/>
        </p:nvSpPr>
        <p:spPr bwMode="white">
          <a:xfrm>
            <a:off x="2405063" y="3416300"/>
            <a:ext cx="449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ru-RU" sz="2400" b="1" dirty="0">
                <a:solidFill>
                  <a:schemeClr val="bg1"/>
                </a:solidFill>
                <a:cs typeface="Arial" panose="020B0604020202020204" pitchFamily="34" charset="0"/>
              </a:rPr>
              <a:t>Click to add title in here    </a:t>
            </a:r>
          </a:p>
        </p:txBody>
      </p:sp>
      <p:sp>
        <p:nvSpPr>
          <p:cNvPr id="4114" name="Text Box 34"/>
          <p:cNvSpPr txBox="1">
            <a:spLocks noChangeArrowheads="1"/>
          </p:cNvSpPr>
          <p:nvPr/>
        </p:nvSpPr>
        <p:spPr bwMode="white">
          <a:xfrm>
            <a:off x="1263650" y="4292636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>
                <a:solidFill>
                  <a:schemeClr val="bg1"/>
                </a:solidFill>
                <a:cs typeface="Arial" panose="020B0604020202020204" pitchFamily="34" charset="0"/>
              </a:rPr>
              <a:t>3</a:t>
            </a:r>
          </a:p>
        </p:txBody>
      </p:sp>
      <p:sp>
        <p:nvSpPr>
          <p:cNvPr id="36" name="Rectangle 4"/>
          <p:cNvSpPr txBox="1">
            <a:spLocks noChangeArrowheads="1"/>
          </p:cNvSpPr>
          <p:nvPr/>
        </p:nvSpPr>
        <p:spPr bwMode="gray">
          <a:xfrm>
            <a:off x="899593" y="315904"/>
            <a:ext cx="7560840" cy="687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algn="ctr"/>
            <a:r>
              <a:rPr lang="ru-RU" sz="20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БЛАГОУСТРОЙСТВО ДВОРОВОЙ ТЕРРИТОРИИ ПО АДРЕСУ: УЛ. Свердлова 14</a:t>
            </a:r>
          </a:p>
        </p:txBody>
      </p:sp>
      <p:sp>
        <p:nvSpPr>
          <p:cNvPr id="45" name="Правильный пятиугольник 44"/>
          <p:cNvSpPr/>
          <p:nvPr/>
        </p:nvSpPr>
        <p:spPr bwMode="auto">
          <a:xfrm>
            <a:off x="62687" y="6337836"/>
            <a:ext cx="479761" cy="520164"/>
          </a:xfrm>
          <a:prstGeom prst="pentagon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charset="0"/>
              </a:rPr>
              <a:t>6</a:t>
            </a:r>
            <a:endParaRPr kumimoji="0" lang="ru-RU" sz="1800" b="1" i="0" u="none" strike="noStrike" normalizeH="0" baseline="0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650" y="1054372"/>
            <a:ext cx="2644329" cy="19129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38" y="4077072"/>
            <a:ext cx="3386741" cy="239903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48" y="3411507"/>
            <a:ext cx="3494162" cy="279533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49" y="1196752"/>
            <a:ext cx="3494161" cy="23388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438870"/>
            <a:ext cx="2924624" cy="219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32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0" name="Picture 30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-108520" y="937403"/>
            <a:ext cx="792162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467544" y="1524874"/>
            <a:ext cx="8315904" cy="4716026"/>
            <a:chOff x="744" y="1407"/>
            <a:chExt cx="3988" cy="444"/>
          </a:xfrm>
        </p:grpSpPr>
        <p:sp>
          <p:nvSpPr>
            <p:cNvPr id="45" name="AutoShape 11"/>
            <p:cNvSpPr>
              <a:spLocks noChangeArrowheads="1"/>
            </p:cNvSpPr>
            <p:nvPr/>
          </p:nvSpPr>
          <p:spPr bwMode="gray">
            <a:xfrm>
              <a:off x="744" y="1736"/>
              <a:ext cx="3988" cy="11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6" name="AutoShape 12"/>
            <p:cNvSpPr>
              <a:spLocks noChangeArrowheads="1"/>
            </p:cNvSpPr>
            <p:nvPr/>
          </p:nvSpPr>
          <p:spPr bwMode="gray">
            <a:xfrm>
              <a:off x="744" y="1407"/>
              <a:ext cx="3988" cy="11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</p:grpSp>
      <p:sp>
        <p:nvSpPr>
          <p:cNvPr id="54" name="Rectangle 4"/>
          <p:cNvSpPr txBox="1">
            <a:spLocks noChangeArrowheads="1"/>
          </p:cNvSpPr>
          <p:nvPr/>
        </p:nvSpPr>
        <p:spPr bwMode="gray">
          <a:xfrm>
            <a:off x="845076" y="349771"/>
            <a:ext cx="7560840" cy="687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algn="ctr"/>
            <a:r>
              <a:rPr lang="ru-RU" sz="20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БЛАГОУСТРОЙСТВО ДВОРОВОЙ ТЕРРИТОРИИ ПО АДРЕСУ: ул. Свердлова 14</a:t>
            </a:r>
          </a:p>
        </p:txBody>
      </p:sp>
      <p:sp>
        <p:nvSpPr>
          <p:cNvPr id="55" name="Правильный пятиугольник 54"/>
          <p:cNvSpPr/>
          <p:nvPr/>
        </p:nvSpPr>
        <p:spPr bwMode="auto">
          <a:xfrm>
            <a:off x="62687" y="6337836"/>
            <a:ext cx="479761" cy="520164"/>
          </a:xfrm>
          <a:prstGeom prst="pentagon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normalizeH="0" baseline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charset="0"/>
              </a:rPr>
              <a:t>7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1096514"/>
            <a:ext cx="6725318" cy="4967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67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652120" y="1124744"/>
            <a:ext cx="2745160" cy="990600"/>
          </a:xfrm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/>
          <a:lstStyle/>
          <a:p>
            <a: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СОГЛАСОВАНО</a:t>
            </a:r>
            <a:b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</a:br>
            <a: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____________</a:t>
            </a:r>
            <a:b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</a:br>
            <a: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____________</a:t>
            </a:r>
            <a:b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</a:br>
            <a: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«__»_____2017г.</a:t>
            </a:r>
            <a:endParaRPr lang="ru-RU" sz="1600" i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4067944" y="5949280"/>
            <a:ext cx="1584176" cy="43204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4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34">
  <a:themeElements>
    <a:clrScheme name="300TGp_natural_light 1">
      <a:dk1>
        <a:srgbClr val="000000"/>
      </a:dk1>
      <a:lt1>
        <a:srgbClr val="FFFFFF"/>
      </a:lt1>
      <a:dk2>
        <a:srgbClr val="51944E"/>
      </a:dk2>
      <a:lt2>
        <a:srgbClr val="DDDDDD"/>
      </a:lt2>
      <a:accent1>
        <a:srgbClr val="646ADE"/>
      </a:accent1>
      <a:accent2>
        <a:srgbClr val="1BAFC3"/>
      </a:accent2>
      <a:accent3>
        <a:srgbClr val="FFFFFF"/>
      </a:accent3>
      <a:accent4>
        <a:srgbClr val="000000"/>
      </a:accent4>
      <a:accent5>
        <a:srgbClr val="B8B9EC"/>
      </a:accent5>
      <a:accent6>
        <a:srgbClr val="179EB0"/>
      </a:accent6>
      <a:hlink>
        <a:srgbClr val="98BF1D"/>
      </a:hlink>
      <a:folHlink>
        <a:srgbClr val="90A8B0"/>
      </a:folHlink>
    </a:clrScheme>
    <a:fontScheme name="300TGp_natural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134</Template>
  <TotalTime>1267</TotalTime>
  <Words>81</Words>
  <Application>Microsoft Office PowerPoint</Application>
  <PresentationFormat>Экран (4:3)</PresentationFormat>
  <Paragraphs>56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Arial Black</vt:lpstr>
      <vt:lpstr>Verdana</vt:lpstr>
      <vt:lpstr>Wingdings</vt:lpstr>
      <vt:lpstr>134</vt:lpstr>
      <vt:lpstr>УТВЕРЖДЕН протоколом № __ от «__»______2017 г. заседания общественной комиссии</vt:lpstr>
      <vt:lpstr>Презентация PowerPoint</vt:lpstr>
      <vt:lpstr>Презентация PowerPoint</vt:lpstr>
      <vt:lpstr>Презентация PowerPoint</vt:lpstr>
      <vt:lpstr>СОГЛАСОВАНО ____________ ____________ «__»_____2017г.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РЕАЛИЗАЦИИ ПРИОРИТЕТНОГО ПРОЕКТА «Формирование комфортной городской среды»</dc:title>
  <dc:creator>Засухин В. И.</dc:creator>
  <cp:lastModifiedBy>Evgen</cp:lastModifiedBy>
  <cp:revision>34</cp:revision>
  <dcterms:created xsi:type="dcterms:W3CDTF">2017-05-16T07:03:00Z</dcterms:created>
  <dcterms:modified xsi:type="dcterms:W3CDTF">2017-06-22T05:43:23Z</dcterms:modified>
</cp:coreProperties>
</file>